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Ubuntu"/>
      <p:regular r:id="rId14"/>
      <p:bold r:id="rId15"/>
      <p:italic r:id="rId16"/>
      <p:boldItalic r:id="rId17"/>
    </p:embeddedFont>
    <p:embeddedFont>
      <p:font typeface="Ubuntu Light"/>
      <p:regular r:id="rId18"/>
      <p:bold r:id="rId19"/>
      <p:italic r:id="rId20"/>
      <p:boldItalic r:id="rId21"/>
    </p:embeddedFont>
    <p:embeddedFont>
      <p:font typeface="Work Sans Regula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Light-italic.fntdata"/><Relationship Id="rId22" Type="http://schemas.openxmlformats.org/officeDocument/2006/relationships/font" Target="fonts/WorkSansRegular-regular.fntdata"/><Relationship Id="rId21" Type="http://schemas.openxmlformats.org/officeDocument/2006/relationships/font" Target="fonts/UbuntuLight-boldItalic.fntdata"/><Relationship Id="rId24" Type="http://schemas.openxmlformats.org/officeDocument/2006/relationships/font" Target="fonts/WorkSansRegular-italic.fntdata"/><Relationship Id="rId23" Type="http://schemas.openxmlformats.org/officeDocument/2006/relationships/font" Target="fonts/WorkSansRegular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WorkSansRegular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Ubuntu-bold.fntdata"/><Relationship Id="rId14" Type="http://schemas.openxmlformats.org/officeDocument/2006/relationships/font" Target="fonts/Ubuntu-regular.fntdata"/><Relationship Id="rId17" Type="http://schemas.openxmlformats.org/officeDocument/2006/relationships/font" Target="fonts/Ubuntu-boldItalic.fntdata"/><Relationship Id="rId16" Type="http://schemas.openxmlformats.org/officeDocument/2006/relationships/font" Target="fonts/Ubuntu-italic.fntdata"/><Relationship Id="rId19" Type="http://schemas.openxmlformats.org/officeDocument/2006/relationships/font" Target="fonts/UbuntuLight-bold.fntdata"/><Relationship Id="rId18" Type="http://schemas.openxmlformats.org/officeDocument/2006/relationships/font" Target="fonts/Ubuntu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e77a54b1_1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e77a54b1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6e77a54b1_1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6e77a54b1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6e77a54b1_1_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6e77a54b1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6e77a54b1_1_4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6e77a54b1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e77a54b1_1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e77a54b1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6e77a54b1_1_6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6e77a54b1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bg>
      <p:bgPr>
        <a:solidFill>
          <a:schemeClr val="dk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3"/>
              </a:gs>
              <a:gs pos="6000">
                <a:schemeClr val="accent2"/>
              </a:gs>
              <a:gs pos="12000">
                <a:schemeClr val="accent1"/>
              </a:gs>
              <a:gs pos="28000">
                <a:srgbClr val="E9204E">
                  <a:alpha val="0"/>
                </a:srgbClr>
              </a:gs>
              <a:gs pos="71000">
                <a:srgbClr val="412D8C">
                  <a:alpha val="0"/>
                </a:srgbClr>
              </a:gs>
              <a:gs pos="88000">
                <a:schemeClr val="accent6"/>
              </a:gs>
              <a:gs pos="94000">
                <a:schemeClr val="accent5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idx="1" type="body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31800" lvl="0" marL="457200" rtl="0"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65300" y="465400"/>
            <a:ext cx="465300" cy="3665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914562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3" name="Google Shape;33;p7"/>
          <p:cNvSpPr txBox="1"/>
          <p:nvPr>
            <p:ph idx="2" type="body"/>
          </p:nvPr>
        </p:nvSpPr>
        <p:spPr>
          <a:xfrm>
            <a:off x="3421615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4" name="Google Shape;34;p7"/>
          <p:cNvSpPr txBox="1"/>
          <p:nvPr>
            <p:ph idx="3" type="body"/>
          </p:nvPr>
        </p:nvSpPr>
        <p:spPr>
          <a:xfrm>
            <a:off x="5928668" y="1415675"/>
            <a:ext cx="22686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/>
          <p:nvPr>
            <p:ph idx="1" type="body"/>
          </p:nvPr>
        </p:nvSpPr>
        <p:spPr>
          <a:xfrm>
            <a:off x="930600" y="3935550"/>
            <a:ext cx="7282800" cy="26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41000">
              <a:schemeClr val="accent2"/>
            </a:gs>
            <a:gs pos="61000">
              <a:schemeClr val="accent1"/>
            </a:gs>
            <a:gs pos="82000">
              <a:schemeClr val="accent6"/>
            </a:gs>
            <a:gs pos="100000">
              <a:schemeClr val="accent5"/>
            </a:gs>
          </a:gsLst>
          <a:lin ang="2700006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b="1" sz="32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indent="-3810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indent="-3810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indent="-3810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indent="-3810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indent="-3810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indent="-3810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indent="-3810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indent="-3810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 algn="r">
              <a:buNone/>
              <a:defRPr b="1" sz="160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465300" y="465400"/>
            <a:ext cx="8213400" cy="4212750"/>
            <a:chOff x="465300" y="465400"/>
            <a:chExt cx="8213400" cy="4212750"/>
          </a:xfrm>
        </p:grpSpPr>
        <p:sp>
          <p:nvSpPr>
            <p:cNvPr id="10" name="Google Shape;10;p1"/>
            <p:cNvSpPr/>
            <p:nvPr/>
          </p:nvSpPr>
          <p:spPr>
            <a:xfrm rot="10800000">
              <a:off x="3221100" y="465400"/>
              <a:ext cx="5457600" cy="1395600"/>
            </a:xfrm>
            <a:prstGeom prst="corner">
              <a:avLst>
                <a:gd fmla="val 1582" name="adj1"/>
                <a:gd fmla="val 1544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65300" y="3282550"/>
              <a:ext cx="5457600" cy="1395600"/>
            </a:xfrm>
            <a:prstGeom prst="corner">
              <a:avLst>
                <a:gd fmla="val 1582" name="adj1"/>
                <a:gd fmla="val 1544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467">
          <p15:clr>
            <a:srgbClr val="EA4335"/>
          </p15:clr>
        </p15:guide>
        <p15:guide id="2" orient="horz" pos="2947">
          <p15:clr>
            <a:srgbClr val="EA4335"/>
          </p15:clr>
        </p15:guide>
        <p15:guide id="3" pos="586">
          <p15:clr>
            <a:srgbClr val="EA4335"/>
          </p15:clr>
        </p15:guide>
        <p15:guide id="4" orient="horz" pos="592">
          <p15:clr>
            <a:srgbClr val="EA4335"/>
          </p15:clr>
        </p15:guide>
        <p15:guide id="5" pos="5174">
          <p15:clr>
            <a:srgbClr val="EA4335"/>
          </p15:clr>
        </p15:guide>
        <p15:guide id="6" orient="horz" pos="2648">
          <p15:clr>
            <a:srgbClr val="EA4335"/>
          </p15:clr>
        </p15:guide>
        <p15:guide id="7" orient="horz" pos="293">
          <p15:clr>
            <a:srgbClr val="EA4335"/>
          </p15:clr>
        </p15:guide>
        <p15:guide id="8" pos="2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12th Annual IMPACT Drag Show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IMPACT?</a:t>
            </a:r>
            <a:endParaRPr/>
          </a:p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930600" y="1415675"/>
            <a:ext cx="4861500" cy="278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UWW’s LGBTQ* Student Organization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6PM on Tuesdays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tinyurl.com/whitewaterimpact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Insta: @UWWIMPACT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UW-Whitewater IMPACT</a:t>
            </a:r>
            <a:endParaRPr/>
          </a:p>
        </p:txBody>
      </p:sp>
      <p:pic>
        <p:nvPicPr>
          <p:cNvPr descr="May be an image of text that says 'IMPACT IMP UW-Whitewater's LGBT* + Ally Student Group'"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900" y="1318688"/>
            <a:ext cx="2506125" cy="25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050" y="152400"/>
            <a:ext cx="31306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101550" y="639600"/>
            <a:ext cx="3979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IMPACT’s 12th Annual Drag Show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March 25th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@ 7:00PM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Uwwtv.housing.uww.edu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○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Or tune in via a TV in the residence halls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Tips will be accepted via a 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cash app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 for the queens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28675" y="497475"/>
            <a:ext cx="358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Meet Brianna Banx$</a:t>
            </a:r>
            <a:endParaRPr b="1" sz="25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50" y="1279225"/>
            <a:ext cx="2937267" cy="29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3810975" y="763975"/>
            <a:ext cx="4788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2021 Drag Show Host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Has been in the drag business for 16 years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Held 13 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pageant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 titles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Huge Packers fan!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Facebook: Bryanna Banx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Insta: @closetuwsp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388725" y="504025"/>
            <a:ext cx="26049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Melee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775" y="1222827"/>
            <a:ext cx="3052526" cy="30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130800" y="1057125"/>
            <a:ext cx="4130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Recently featured in C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osmopolitan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Insta: @Meleethequeen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Facebook: Melee McQueen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Twitter: @Meleethequeen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148875" y="228500"/>
            <a:ext cx="5181300" cy="78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Malaiya Marvel</a:t>
            </a: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4130800" y="1057125"/>
            <a:ext cx="4130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UWW alumni 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Previous resident assistant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Insta: @MalaiyaMarvel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Facebook: Malaiya Marvel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Twitter: @Malaiya Marvel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Podcast: Too Soon?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25" y="1246125"/>
            <a:ext cx="2977093" cy="29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148875" y="228500"/>
            <a:ext cx="5181300" cy="78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Victorya Attwood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4082700" y="1099600"/>
            <a:ext cx="5061300" cy="33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Current 3rd year UWW Student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Pronouns: They/ Them/ Theirs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Involved all over campus!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Currently a resident 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assistant</a:t>
            </a: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Major: Business and Marketing Education Major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★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Industry: Secondary Education and Student Affairs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575" y="1236174"/>
            <a:ext cx="2941978" cy="296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48875" y="228500"/>
            <a:ext cx="5181300" cy="78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Phelonee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4082700" y="898188"/>
            <a:ext cx="4054500" cy="35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 Light"/>
              <a:buChar char="★"/>
            </a:pPr>
            <a:r>
              <a:rPr lang="en" sz="2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Current 2nd year UWW student</a:t>
            </a:r>
            <a:endParaRPr sz="2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 Light"/>
              <a:buChar char="★"/>
            </a:pPr>
            <a:r>
              <a:rPr lang="en" sz="2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First time performing drag</a:t>
            </a:r>
            <a:endParaRPr sz="2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 Light"/>
              <a:buChar char="★"/>
            </a:pPr>
            <a:r>
              <a:rPr lang="en" sz="2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Current resident assistant</a:t>
            </a:r>
            <a:endParaRPr sz="2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Ubuntu Light"/>
              <a:buChar char="★"/>
            </a:pPr>
            <a:r>
              <a:rPr lang="en" sz="20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majoring Media Art and Game Design and minoring in dance</a:t>
            </a:r>
            <a:endParaRPr sz="20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98" y="1099600"/>
            <a:ext cx="3195102" cy="31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2" type="sldNum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050" y="152400"/>
            <a:ext cx="313063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1101550" y="639600"/>
            <a:ext cx="3979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IMPACT’s 12th Annual Drag Show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March 25th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@ 7:00PM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Uwwtv.housing.uww.edu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○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Or tune in via a TV in the residence halls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Ubuntu Light"/>
              <a:buChar char="●"/>
            </a:pPr>
            <a:r>
              <a:rPr lang="en" sz="1800">
                <a:solidFill>
                  <a:srgbClr val="FFFFFF"/>
                </a:solidFill>
                <a:latin typeface="Ubuntu Light"/>
                <a:ea typeface="Ubuntu Light"/>
                <a:cs typeface="Ubuntu Light"/>
                <a:sym typeface="Ubuntu Light"/>
              </a:rPr>
              <a:t>Tips will be accepted via a cash app for the queens</a:t>
            </a:r>
            <a:endParaRPr sz="1800">
              <a:solidFill>
                <a:srgbClr val="FFFFFF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sidore template">
  <a:themeElements>
    <a:clrScheme name="Custom 347">
      <a:dk1>
        <a:srgbClr val="0D0335"/>
      </a:dk1>
      <a:lt1>
        <a:srgbClr val="FFFFFF"/>
      </a:lt1>
      <a:dk2>
        <a:srgbClr val="573F68"/>
      </a:dk2>
      <a:lt2>
        <a:srgbClr val="E9DDEC"/>
      </a:lt2>
      <a:accent1>
        <a:srgbClr val="E9204E"/>
      </a:accent1>
      <a:accent2>
        <a:srgbClr val="ED4636"/>
      </a:accent2>
      <a:accent3>
        <a:srgbClr val="FCB42E"/>
      </a:accent3>
      <a:accent4>
        <a:srgbClr val="94C486"/>
      </a:accent4>
      <a:accent5>
        <a:srgbClr val="39B8E3"/>
      </a:accent5>
      <a:accent6>
        <a:srgbClr val="412D8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